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7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8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9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0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1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714" r:id="rId3"/>
    <p:sldMasterId id="2147483726" r:id="rId4"/>
    <p:sldMasterId id="2147483738" r:id="rId5"/>
    <p:sldMasterId id="2147483757" r:id="rId6"/>
    <p:sldMasterId id="2147483769" r:id="rId7"/>
    <p:sldMasterId id="2147483787" r:id="rId8"/>
    <p:sldMasterId id="2147483805" r:id="rId9"/>
    <p:sldMasterId id="2147483817" r:id="rId10"/>
    <p:sldMasterId id="2147483829" r:id="rId11"/>
    <p:sldMasterId id="2147483866" r:id="rId12"/>
  </p:sldMasterIdLst>
  <p:sldIdLst>
    <p:sldId id="265" r:id="rId13"/>
    <p:sldId id="266" r:id="rId14"/>
    <p:sldId id="257" r:id="rId15"/>
    <p:sldId id="258" r:id="rId16"/>
    <p:sldId id="260" r:id="rId17"/>
    <p:sldId id="259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91" r:id="rId26"/>
    <p:sldId id="280" r:id="rId27"/>
    <p:sldId id="261" r:id="rId28"/>
    <p:sldId id="281" r:id="rId29"/>
    <p:sldId id="262" r:id="rId30"/>
    <p:sldId id="279" r:id="rId31"/>
    <p:sldId id="264" r:id="rId32"/>
    <p:sldId id="293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47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674262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483267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18591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110338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32771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93492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479870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8933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99634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774474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731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41863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92079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7403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89624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5180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2523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60446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4680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104585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540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187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76634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66042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34381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219220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88223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1558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98559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39234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2180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85253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72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71555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34439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09288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2270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4336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41364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49310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7387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01006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08424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191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706657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744728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10082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269502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5104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58662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32992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2469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204847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75304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5777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20813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63545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784921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493800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3132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318472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826115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32925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03580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834036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2736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924090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691697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908396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977004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8678851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8774554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209474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97457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544412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48926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9058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097880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2D5-5A11-4E3A-B4FE-E243363E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6CF5-12F7-458C-B9E6-5F78FCDE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2D5A-0484-4AF8-80A4-768E734B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0CD5-8976-47A7-8A43-772125A2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23C-2498-4745-8C44-C24C143A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94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5602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93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089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5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6041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7322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2790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50902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00502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5872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9626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72503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0059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3451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1294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7692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05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6922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79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8045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4469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7778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0029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47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84955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4349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2920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6052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99957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4797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71505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4128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30240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1715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69160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9307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1042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9349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63332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8646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92383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9972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3137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1789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243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94396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73571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4050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44063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366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21516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39316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9059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5571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22D5-5A11-4E3A-B4FE-E243363E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76CF5-12F7-458C-B9E6-5F78FCDEE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22D5A-0484-4AF8-80A4-768E734B8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30CD5-8976-47A7-8A43-772125A2F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7723C-2498-4745-8C44-C24C143A7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4613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12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61339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45482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501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5714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264509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8562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7797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5947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32765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55132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876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196401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9109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7007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55205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1449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96401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9591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9257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212403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62167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8897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23622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87642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90857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10793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74669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900911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6134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834412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3885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031797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188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microsoft.com/office/2007/relationships/hdphoto" Target="../media/hdphoto1.wdp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99.xml"/><Relationship Id="rId21" Type="http://schemas.openxmlformats.org/officeDocument/2006/relationships/image" Target="../media/image17.png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image" Target="../media/image18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78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66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50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  <p:sldLayoutId id="2147483843" r:id="rId14"/>
    <p:sldLayoutId id="2147483844" r:id="rId15"/>
    <p:sldLayoutId id="2147483845" r:id="rId16"/>
    <p:sldLayoutId id="214748384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3664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  <p:sldLayoutId id="214748388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70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077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57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749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632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3653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114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43C7729-ABFB-4C1D-ACF9-4C3222B6FBE5}" type="datetimeFigureOut">
              <a:rPr lang="de-DE" smtClean="0"/>
              <a:t>11.07.2021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5AD19AB-0D14-4C91-BDC8-CC420F8C32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83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9BEEF-6F51-4822-8F20-FFF5CF59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8064"/>
            <a:ext cx="10515600" cy="2565561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Multiple Regression (including Polynomial Regression)</a:t>
            </a:r>
            <a:br>
              <a:rPr lang="en-US" sz="4800" dirty="0"/>
            </a:br>
            <a:r>
              <a:rPr lang="en-US" sz="4800" dirty="0"/>
              <a:t> </a:t>
            </a:r>
            <a:br>
              <a:rPr lang="en-US" sz="2800" dirty="0"/>
            </a:b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AA5226-D041-462D-B455-9F4F4F420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696" y="3429000"/>
            <a:ext cx="6841475" cy="2200275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Muhammad Moaz Amin – Summer Semester 2021</a:t>
            </a:r>
          </a:p>
          <a:p>
            <a:pPr marL="0" indent="0" algn="r">
              <a:buNone/>
            </a:pPr>
            <a:r>
              <a:rPr lang="en-US" dirty="0"/>
              <a:t>Deep Learning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871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EAAB-70A9-45F7-8866-1B87550A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64451" cy="1066800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Applying Linear Regression to this Model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FE0568-EBF4-4DD0-8673-FA8CC0A76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2" y="886755"/>
            <a:ext cx="4496190" cy="5110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25630B-0EA8-4F25-9DB1-2832211F2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2" y="1323976"/>
            <a:ext cx="4496190" cy="38825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F3153A-7F17-4965-A946-6FA48A705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59" y="648284"/>
            <a:ext cx="6321813" cy="46730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EE6ADA-3DC0-4009-92F5-40316B1273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49" y="5743942"/>
            <a:ext cx="6503437" cy="8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36706-E264-461E-93DB-FCCB0737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64451" cy="937567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Using </a:t>
            </a:r>
            <a:r>
              <a:rPr lang="en-US" sz="2400" dirty="0" err="1"/>
              <a:t>PolynomialFeatures</a:t>
            </a:r>
            <a:r>
              <a:rPr lang="en-US" sz="2400" dirty="0"/>
              <a:t> Class by scikit-learn(quadratic)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892DA-7651-4FE3-AE82-A08DE0223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5" y="1250014"/>
            <a:ext cx="5182049" cy="43437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7DB7F-7DF3-4CC7-9C62-1A4199C9D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5" y="937567"/>
            <a:ext cx="5182049" cy="312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244B8-BD96-4AA9-8DF2-C789A3FCF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95" y="1684392"/>
            <a:ext cx="5182049" cy="4077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16C3CB-5AA1-42C5-92CF-F76456602D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51" y="937567"/>
            <a:ext cx="5852172" cy="4823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2858B5-8B5D-4762-96A7-F303B3635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46" y="5928761"/>
            <a:ext cx="5273497" cy="6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0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19449-D741-4CFE-9448-577307503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5" y="163146"/>
            <a:ext cx="7810347" cy="697099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/>
              <a:t>Plot of cubic equation using Polynomial-Features (degree=3)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B4188C-C10E-464F-AA07-6232673EB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10" y="986033"/>
            <a:ext cx="5977779" cy="40991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E54FC-7DA9-4A98-85CE-A812C377C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533" y="5559520"/>
            <a:ext cx="5728931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9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964-2D9D-4304-A42B-924FE01C7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82" y="83975"/>
            <a:ext cx="7632441" cy="681135"/>
          </a:xfrm>
        </p:spPr>
        <p:txBody>
          <a:bodyPr>
            <a:normAutofit/>
          </a:bodyPr>
          <a:lstStyle/>
          <a:p>
            <a:r>
              <a:rPr lang="en-US" sz="2400" dirty="0"/>
              <a:t>Comparison of linear, quadratic and cubic curves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2F44E2-3EA0-41FE-9CE3-DAAA0923C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4" y="681135"/>
            <a:ext cx="8481559" cy="5122505"/>
          </a:xfrm>
        </p:spPr>
      </p:pic>
    </p:spTree>
    <p:extLst>
      <p:ext uri="{BB962C8B-B14F-4D97-AF65-F5344CB8AC3E}">
        <p14:creationId xmlns:p14="http://schemas.microsoft.com/office/powerpoint/2010/main" val="8419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4D472-8FB9-4C93-8A26-844B68319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64451" cy="703135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By increasing the degree to 20 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C81FE-3F11-4211-8185-DD25DBA8F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49" y="703135"/>
            <a:ext cx="8761445" cy="5393093"/>
          </a:xfrm>
        </p:spPr>
      </p:pic>
    </p:spTree>
    <p:extLst>
      <p:ext uri="{BB962C8B-B14F-4D97-AF65-F5344CB8AC3E}">
        <p14:creationId xmlns:p14="http://schemas.microsoft.com/office/powerpoint/2010/main" val="4280718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BCD3-03C2-46AE-A85A-78D142B1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97738"/>
          </a:xfrm>
        </p:spPr>
        <p:txBody>
          <a:bodyPr/>
          <a:lstStyle/>
          <a:p>
            <a:pPr algn="ctr"/>
            <a:r>
              <a:rPr lang="en-US" dirty="0"/>
              <a:t>Bias vs Variance Trade-OFF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5794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5C35-14A0-44BE-9B83-05759289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6" y="156577"/>
            <a:ext cx="8514347" cy="1070643"/>
          </a:xfrm>
        </p:spPr>
        <p:txBody>
          <a:bodyPr>
            <a:normAutofit/>
          </a:bodyPr>
          <a:lstStyle/>
          <a:p>
            <a:r>
              <a:rPr lang="en-US" dirty="0"/>
              <a:t>What is Bias?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98A15-68DC-453B-B521-0690D63FA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90" y="1844842"/>
            <a:ext cx="6316579" cy="3964364"/>
          </a:xfrm>
        </p:spPr>
        <p:txBody>
          <a:bodyPr>
            <a:normAutofit/>
          </a:bodyPr>
          <a:lstStyle/>
          <a:p>
            <a:r>
              <a:rPr lang="en-AU" sz="2800" dirty="0"/>
              <a:t>It refers to the simplifying assumptions made by the model to make the target function easier to approximate.</a:t>
            </a:r>
          </a:p>
          <a:p>
            <a:r>
              <a:rPr lang="en-AU" sz="2800" dirty="0"/>
              <a:t>Higher Bias will result the model not being able to capture the results.</a:t>
            </a:r>
          </a:p>
          <a:p>
            <a:r>
              <a:rPr lang="en-AU" sz="2800" dirty="0"/>
              <a:t>This will in turn cause under fitting.</a:t>
            </a:r>
            <a:endParaRPr lang="de-D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C3A3C-B898-44F8-BAC3-9ACE99679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405" y="1457868"/>
            <a:ext cx="52136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3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72F7C-1515-4F2B-BE49-22592917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58" y="98155"/>
            <a:ext cx="9404723" cy="872229"/>
          </a:xfrm>
        </p:spPr>
        <p:txBody>
          <a:bodyPr/>
          <a:lstStyle/>
          <a:p>
            <a:r>
              <a:rPr lang="en-US" dirty="0"/>
              <a:t>What is Variance?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03CF8-5A9E-41B6-AAB9-FED2BA2AE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135" y="1694996"/>
            <a:ext cx="6364705" cy="4351338"/>
          </a:xfrm>
        </p:spPr>
        <p:txBody>
          <a:bodyPr>
            <a:normAutofit/>
          </a:bodyPr>
          <a:lstStyle/>
          <a:p>
            <a:r>
              <a:rPr lang="en-US" sz="2800" dirty="0"/>
              <a:t>It refers to the amount that the estimate </a:t>
            </a:r>
            <a:r>
              <a:rPr lang="en-AU" sz="2800" dirty="0"/>
              <a:t>of the target function will change given different training data.</a:t>
            </a:r>
          </a:p>
          <a:p>
            <a:r>
              <a:rPr lang="en-AU" sz="2800" dirty="0"/>
              <a:t>Higher variance will mean that the model passes through most of the data points.</a:t>
            </a:r>
          </a:p>
          <a:p>
            <a:r>
              <a:rPr lang="en-AU" sz="2800" dirty="0"/>
              <a:t>it will result in over-fitting of the data.</a:t>
            </a:r>
            <a:endParaRPr lang="de-DE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0F9C3D-3D3B-4082-BC44-DC199BE0B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40" y="1694996"/>
            <a:ext cx="5005137" cy="40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68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5A6A-049D-46E3-AC0D-60864010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7949682" cy="998376"/>
          </a:xfrm>
        </p:spPr>
        <p:txBody>
          <a:bodyPr/>
          <a:lstStyle/>
          <a:p>
            <a:r>
              <a:rPr lang="en-US" dirty="0"/>
              <a:t>How to counter Bias and Variance?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EDC7-3D09-4910-A640-869CDD3D4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37" y="1847050"/>
            <a:ext cx="6428874" cy="4351338"/>
          </a:xfrm>
        </p:spPr>
        <p:txBody>
          <a:bodyPr>
            <a:normAutofit/>
          </a:bodyPr>
          <a:lstStyle/>
          <a:p>
            <a:r>
              <a:rPr lang="en-AU" sz="2800" dirty="0"/>
              <a:t>Ideally, a machine learning model should have low variance and low bias.</a:t>
            </a:r>
          </a:p>
          <a:p>
            <a:r>
              <a:rPr lang="en-AU" sz="2800" dirty="0"/>
              <a:t>Practically impossible to have both.</a:t>
            </a:r>
          </a:p>
          <a:p>
            <a:r>
              <a:rPr lang="en-AU" sz="2800" dirty="0"/>
              <a:t>For achieving a good model a trade off is made.</a:t>
            </a: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69A41D-AE78-4617-BD00-6E0889431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82" y="1847050"/>
            <a:ext cx="4722762" cy="33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28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9AA40-8581-4EA4-B2A0-4AD0692D5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49D8-56BC-4357-970C-3206BDC8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Polynomial Regression provides best approximation.</a:t>
            </a:r>
          </a:p>
          <a:p>
            <a:r>
              <a:rPr lang="en-AU" dirty="0"/>
              <a:t>Broader range of function.</a:t>
            </a:r>
          </a:p>
          <a:p>
            <a:r>
              <a:rPr lang="en-AU" b="0" i="0" dirty="0">
                <a:solidFill>
                  <a:srgbClr val="292929"/>
                </a:solidFill>
                <a:effectLst/>
                <a:latin typeface="charter"/>
              </a:rPr>
              <a:t>Polynomial basically fits a wide range of curvature.</a:t>
            </a:r>
            <a:endParaRPr lang="en-AU" dirty="0"/>
          </a:p>
          <a:p>
            <a:r>
              <a:rPr lang="en-AU" dirty="0"/>
              <a:t>It is very sensitive to outliers.</a:t>
            </a:r>
          </a:p>
          <a:p>
            <a:r>
              <a:rPr lang="en-AU" dirty="0"/>
              <a:t>Presence of outliers can seriously effect the overall result of analysis.</a:t>
            </a:r>
          </a:p>
          <a:p>
            <a:r>
              <a:rPr lang="en-AU" dirty="0"/>
              <a:t>There are less number of tools present to detect outliers.</a:t>
            </a:r>
          </a:p>
          <a:p>
            <a:endParaRPr lang="en-AU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092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D7AC7-91AD-42A8-9C0A-8D5A256B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2" y="589977"/>
            <a:ext cx="10515600" cy="1325563"/>
          </a:xfrm>
        </p:spPr>
        <p:txBody>
          <a:bodyPr/>
          <a:lstStyle/>
          <a:p>
            <a:r>
              <a:rPr lang="en-US" dirty="0"/>
              <a:t>Agenda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0C7A8-D2A4-425E-8497-2306D54BF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02" y="2248434"/>
            <a:ext cx="10111242" cy="4125686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Introduction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Math behind Polynomial Regression</a:t>
            </a:r>
          </a:p>
          <a:p>
            <a:r>
              <a:rPr lang="en-US" dirty="0"/>
              <a:t>Why do we need Polynomial Regression?</a:t>
            </a:r>
          </a:p>
          <a:p>
            <a:r>
              <a:rPr lang="en-US" sz="1800" dirty="0"/>
              <a:t>Implementing Polynomial regression with python</a:t>
            </a:r>
          </a:p>
          <a:p>
            <a:r>
              <a:rPr lang="en-US" dirty="0"/>
              <a:t>Bias vs Variance Trade Off</a:t>
            </a:r>
          </a:p>
          <a:p>
            <a:r>
              <a:rPr lang="de-DE" dirty="0"/>
              <a:t>Conclusion</a:t>
            </a:r>
          </a:p>
          <a:p>
            <a:r>
              <a:rPr lang="de-DE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182183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3957-ACCB-4F30-8D56-787E1AFA7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0C6DB-D57A-46B2-8BC6-254C8C62E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sz="1900" dirty="0"/>
              <a:t>https://hbr.org/2015/11/a-refresher-on-regression-analysis</a:t>
            </a:r>
          </a:p>
          <a:p>
            <a:r>
              <a:rPr lang="de-DE" sz="1900" dirty="0"/>
              <a:t>https://towardsdatascience.com/introduction-to-linear-regression-and-polynomial-regression-f8adc96f31cb</a:t>
            </a:r>
          </a:p>
          <a:p>
            <a:r>
              <a:rPr lang="en-AU" sz="2000" dirty="0"/>
              <a:t>Luca </a:t>
            </a:r>
            <a:r>
              <a:rPr lang="en-AU" sz="2000" dirty="0" err="1"/>
              <a:t>Massaron</a:t>
            </a:r>
            <a:r>
              <a:rPr lang="en-AU" sz="2000" dirty="0"/>
              <a:t>. Regression analysis with python: Nook book, Feb 2016.</a:t>
            </a:r>
            <a:endParaRPr lang="de-DE" sz="1900" dirty="0"/>
          </a:p>
          <a:p>
            <a:r>
              <a:rPr lang="de-DE" sz="1900" dirty="0"/>
              <a:t>https://towardsdatascience.com/polynomial-regression-bbe8b9d97491</a:t>
            </a:r>
          </a:p>
          <a:p>
            <a:r>
              <a:rPr lang="de-DE" sz="1900" dirty="0"/>
              <a:t>https://gunjanagicha.medium.com/regression-analysis-3417d077a3d3</a:t>
            </a:r>
          </a:p>
          <a:p>
            <a:r>
              <a:rPr lang="de-DE" sz="1900" dirty="0"/>
              <a:t>https://gist.github.com/animesh-agarwal/d8d6a68c1e5a2d5db265d6feb2b39765#file-data-set-py</a:t>
            </a:r>
          </a:p>
          <a:p>
            <a:r>
              <a:rPr lang="de-DE" sz="1900" dirty="0"/>
              <a:t>https://gist.github.com/animesh-agarwal/7a14800809251c590bc735b1817361cd</a:t>
            </a:r>
          </a:p>
          <a:p>
            <a:r>
              <a:rPr lang="de-DE" sz="1900" dirty="0"/>
              <a:t>https://gist.github.com/animesh-agarwal/3d3e85d3a8b2a6deeb8539af5d4ef5cb#file-polynomial-regression-py</a:t>
            </a:r>
          </a:p>
          <a:p>
            <a:r>
              <a:rPr lang="en-AU" sz="1800" dirty="0"/>
              <a:t>Scott </a:t>
            </a:r>
            <a:r>
              <a:rPr lang="en-AU" sz="1800" dirty="0" err="1"/>
              <a:t>Fortmann</a:t>
            </a:r>
            <a:r>
              <a:rPr lang="en-AU" sz="1800" dirty="0"/>
              <a:t>-Roe. Understanding the bias-variance </a:t>
            </a:r>
            <a:r>
              <a:rPr lang="en-AU" sz="1800" dirty="0" err="1"/>
              <a:t>tradeoff</a:t>
            </a:r>
            <a:r>
              <a:rPr lang="en-AU" sz="1800" dirty="0"/>
              <a:t>. </a:t>
            </a:r>
          </a:p>
          <a:p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087222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7308-F41F-43E1-A120-9DED53B88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848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45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2B350-58E6-44E8-823E-837AB790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09798"/>
            <a:ext cx="3135923" cy="1325563"/>
          </a:xfrm>
        </p:spPr>
        <p:txBody>
          <a:bodyPr/>
          <a:lstStyle/>
          <a:p>
            <a:r>
              <a:rPr lang="en-US" dirty="0"/>
              <a:t>Motivation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307D-838D-411A-98F1-C4CBEEE4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81552"/>
            <a:ext cx="11430000" cy="5099540"/>
          </a:xfrm>
        </p:spPr>
        <p:txBody>
          <a:bodyPr/>
          <a:lstStyle/>
          <a:p>
            <a:pPr marL="0" indent="0">
              <a:buNone/>
            </a:pPr>
            <a:r>
              <a:rPr lang="en-AU" sz="2400" i="1" dirty="0">
                <a:solidFill>
                  <a:srgbClr val="292929"/>
                </a:solidFill>
                <a:effectLst/>
                <a:latin typeface="charter"/>
              </a:rPr>
              <a:t>“Regression analysis is a form of predictive modelling technique which investigates the relationship between a dependent and independent variable.”</a:t>
            </a:r>
          </a:p>
          <a:p>
            <a:endParaRPr lang="en-AU" dirty="0">
              <a:latin typeface="Roboto" panose="02000000000000000000" pitchFamily="2" charset="0"/>
            </a:endParaRPr>
          </a:p>
          <a:p>
            <a:r>
              <a:rPr lang="en-AU" dirty="0">
                <a:latin typeface="Roboto" panose="02000000000000000000" pitchFamily="2" charset="0"/>
              </a:rPr>
              <a:t>Simplest form of </a:t>
            </a:r>
            <a:r>
              <a:rPr lang="en-AU" b="0" i="0" dirty="0">
                <a:effectLst/>
                <a:latin typeface="Roboto" panose="02000000000000000000" pitchFamily="2" charset="0"/>
              </a:rPr>
              <a:t>the regression analysis is Linear Regression which has one dependent and one independent variable.</a:t>
            </a:r>
          </a:p>
          <a:p>
            <a:pPr marL="0" indent="0">
              <a:buNone/>
            </a:pPr>
            <a:r>
              <a:rPr lang="en-AU" b="0" i="0" dirty="0">
                <a:effectLst/>
                <a:latin typeface="Roboto" panose="02000000000000000000" pitchFamily="2" charset="0"/>
              </a:rPr>
              <a:t>But….</a:t>
            </a:r>
          </a:p>
          <a:p>
            <a:r>
              <a:rPr lang="en-AU" b="0" i="1" dirty="0">
                <a:solidFill>
                  <a:srgbClr val="292929"/>
                </a:solidFill>
                <a:effectLst/>
                <a:latin typeface="charter"/>
              </a:rPr>
              <a:t> </a:t>
            </a:r>
            <a:r>
              <a:rPr lang="en-AU" dirty="0">
                <a:latin typeface="Roboto" panose="02000000000000000000" pitchFamily="2" charset="0"/>
              </a:rPr>
              <a:t>what happens if there are more than one independent variables?</a:t>
            </a:r>
          </a:p>
          <a:p>
            <a:r>
              <a:rPr lang="en-AU" dirty="0">
                <a:latin typeface="Roboto" panose="02000000000000000000" pitchFamily="2" charset="0"/>
              </a:rPr>
              <a:t> Can linear models be used to fit non-linear data?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723E4-B3E8-462D-B79A-093142126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068" y="3998168"/>
            <a:ext cx="2268378" cy="236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7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AEE8-19AD-4CE1-BD83-F5B4D7A6D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20" y="56363"/>
            <a:ext cx="3593841" cy="76695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	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4FA96-FBCE-44C5-86E1-63BCD9E86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209"/>
            <a:ext cx="9877926" cy="27385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is Polynomial Regression?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Polynomial regression is a type of Multiple regression. It is a special case of linear regression where we fit a polynomial equation on the data with a curvilinear relationship between the target variable and the independent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The number of bends that fit the curve depend on the degree of power. Higher the power, higher will be the bends.</a:t>
            </a:r>
          </a:p>
          <a:p>
            <a:pPr>
              <a:buFont typeface="Arial" panose="020B0604020202020204" pitchFamily="34" charset="0"/>
              <a:buChar char="•"/>
            </a:pPr>
            <a:endParaRPr lang="en-AU" dirty="0"/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DB67B4-9459-4649-A349-0695D8261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0" y="3522307"/>
            <a:ext cx="8117305" cy="289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7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8AE8-4041-4744-991C-094A8683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955" y="256312"/>
            <a:ext cx="5480242" cy="858976"/>
          </a:xfrm>
        </p:spPr>
        <p:txBody>
          <a:bodyPr/>
          <a:lstStyle/>
          <a:p>
            <a:r>
              <a:rPr lang="en-US" dirty="0"/>
              <a:t>History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65280-02C3-4B3A-A237-926132266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98" y="1520400"/>
            <a:ext cx="7775573" cy="4050792"/>
          </a:xfrm>
        </p:spPr>
        <p:txBody>
          <a:bodyPr>
            <a:normAutofit/>
          </a:bodyPr>
          <a:lstStyle/>
          <a:p>
            <a:r>
              <a:rPr lang="en-AU" sz="2400" dirty="0"/>
              <a:t>The first design of an experiment for polynomial Regression appeared in a paper in 1815 by </a:t>
            </a:r>
            <a:r>
              <a:rPr lang="en-AU" sz="2400" dirty="0" err="1"/>
              <a:t>Gergonne</a:t>
            </a:r>
            <a:r>
              <a:rPr lang="en-AU" sz="2400" dirty="0"/>
              <a:t>.</a:t>
            </a:r>
          </a:p>
          <a:p>
            <a:r>
              <a:rPr lang="en-AU" sz="2400" dirty="0"/>
              <a:t>In the twentieth century, polynomial regression played an important role in the development of regression analysis with greater emphasis on issues of design and interface. </a:t>
            </a:r>
          </a:p>
          <a:p>
            <a:r>
              <a:rPr lang="en-AU" sz="2400" dirty="0"/>
              <a:t>Recently, polynomial models have been complemented by other methods, with non-polynomial models being more advantageous for certain classes of problems.</a:t>
            </a:r>
            <a:endParaRPr lang="de-DE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AC006B-51F9-4435-9FA2-4735974C9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301" y="2827176"/>
            <a:ext cx="3247053" cy="274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1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3A96-F1E7-40D5-9056-967F7EB0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37" y="1"/>
            <a:ext cx="8041105" cy="914400"/>
          </a:xfrm>
        </p:spPr>
        <p:txBody>
          <a:bodyPr/>
          <a:lstStyle/>
          <a:p>
            <a:r>
              <a:rPr lang="en-US" dirty="0"/>
              <a:t>Math Behind Polynomial Regression</a:t>
            </a:r>
            <a:endParaRPr lang="de-D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7FEA3A-D50D-4415-9EFE-52E781250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55" y="2671033"/>
            <a:ext cx="5286772" cy="33206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EB622-9E56-48D7-B0B7-F71274F59907}"/>
              </a:ext>
            </a:extLst>
          </p:cNvPr>
          <p:cNvSpPr txBox="1"/>
          <p:nvPr/>
        </p:nvSpPr>
        <p:spPr>
          <a:xfrm>
            <a:off x="425116" y="1195138"/>
            <a:ext cx="9561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b="0" i="0" dirty="0">
                <a:solidFill>
                  <a:srgbClr val="292929"/>
                </a:solidFill>
                <a:effectLst/>
                <a:latin typeface="charter"/>
              </a:rPr>
              <a:t>Linear Regression is basically the first degree Polynomial</a:t>
            </a:r>
            <a:r>
              <a:rPr lang="en-AU" sz="2000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27DAEEAB-5A4F-41CD-961A-D7C25D097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260" y="2671032"/>
            <a:ext cx="4932785" cy="332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55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DE8E-8927-42B3-A535-E29A6271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56" y="123995"/>
            <a:ext cx="9377890" cy="1051663"/>
          </a:xfrm>
        </p:spPr>
        <p:txBody>
          <a:bodyPr/>
          <a:lstStyle/>
          <a:p>
            <a:r>
              <a:rPr lang="en-US" sz="3600" dirty="0"/>
              <a:t>Why do we need Polynomial Regression?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044FF-B437-49ED-BD61-B0CDE14A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898" y="1825917"/>
            <a:ext cx="10364452" cy="4220320"/>
          </a:xfrm>
        </p:spPr>
        <p:txBody>
          <a:bodyPr>
            <a:normAutofit/>
          </a:bodyPr>
          <a:lstStyle/>
          <a:p>
            <a:r>
              <a:rPr lang="en-US" dirty="0"/>
              <a:t>After creation of our model we find out that it is performing really badly</a:t>
            </a:r>
          </a:p>
          <a:p>
            <a:r>
              <a:rPr lang="de-DE" dirty="0"/>
              <a:t>There is a curve in between the actual value and the plotted line.</a:t>
            </a:r>
          </a:p>
          <a:p>
            <a:r>
              <a:rPr lang="de-DE" dirty="0"/>
              <a:t>Plotted line is not cutting the mean of the points.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sz="3200" dirty="0"/>
              <a:t>What polynomial Regression does?</a:t>
            </a:r>
          </a:p>
          <a:p>
            <a:pPr marL="0" indent="0">
              <a:buNone/>
            </a:pPr>
            <a:r>
              <a:rPr lang="de-DE" dirty="0"/>
              <a:t>Polynomial regression predicts the best fit line that follows the pattern of the data.</a:t>
            </a:r>
          </a:p>
        </p:txBody>
      </p:sp>
    </p:spTree>
    <p:extLst>
      <p:ext uri="{BB962C8B-B14F-4D97-AF65-F5344CB8AC3E}">
        <p14:creationId xmlns:p14="http://schemas.microsoft.com/office/powerpoint/2010/main" val="343080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F718-6CB0-4CD6-A5E6-836B7C61B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32" y="2811211"/>
            <a:ext cx="10364451" cy="1596177"/>
          </a:xfrm>
        </p:spPr>
        <p:txBody>
          <a:bodyPr>
            <a:normAutofit/>
          </a:bodyPr>
          <a:lstStyle/>
          <a:p>
            <a:r>
              <a:rPr lang="en-US" sz="3200" dirty="0"/>
              <a:t>Implementing Polynomial regression with python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4054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9B7AF-26C6-42ED-8D6B-99BA1D7F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222518" cy="753083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Generating some Random data</a:t>
            </a:r>
            <a:endParaRPr lang="de-DE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19A232-B235-4FFC-9B36-DBA9E0B76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34" y="971837"/>
            <a:ext cx="6035563" cy="17298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CDF98-B65F-4B41-9E57-F48694D4E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29" y="2920481"/>
            <a:ext cx="5852172" cy="3686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054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0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1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12.xml><?xml version="1.0" encoding="utf-8"?>
<a:theme xmlns:a="http://schemas.openxmlformats.org/drawingml/2006/main" name="1_Droplet">
  <a:themeElements>
    <a:clrScheme name="Droplet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6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7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8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9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Widescreen</PresentationFormat>
  <Paragraphs>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21</vt:i4>
      </vt:variant>
    </vt:vector>
  </HeadingPairs>
  <TitlesOfParts>
    <vt:vector size="46" baseType="lpstr">
      <vt:lpstr>Arial</vt:lpstr>
      <vt:lpstr>Calibri</vt:lpstr>
      <vt:lpstr>Calibri Light</vt:lpstr>
      <vt:lpstr>Century Gothic</vt:lpstr>
      <vt:lpstr>charter</vt:lpstr>
      <vt:lpstr>Gill Sans MT</vt:lpstr>
      <vt:lpstr>Roboto</vt:lpstr>
      <vt:lpstr>Rockwell</vt:lpstr>
      <vt:lpstr>Rockwell Condensed</vt:lpstr>
      <vt:lpstr>Tw Cen MT</vt:lpstr>
      <vt:lpstr>Tw Cen MT Condensed</vt:lpstr>
      <vt:lpstr>Wingdings</vt:lpstr>
      <vt:lpstr>Wingdings 3</vt:lpstr>
      <vt:lpstr>Ion Boardroom</vt:lpstr>
      <vt:lpstr>Retrospect</vt:lpstr>
      <vt:lpstr>Gallery</vt:lpstr>
      <vt:lpstr>Integral</vt:lpstr>
      <vt:lpstr>Droplet</vt:lpstr>
      <vt:lpstr>Wood Type</vt:lpstr>
      <vt:lpstr>Celestial</vt:lpstr>
      <vt:lpstr>Ion</vt:lpstr>
      <vt:lpstr>Parcel</vt:lpstr>
      <vt:lpstr>1_Gallery</vt:lpstr>
      <vt:lpstr>1_Celestial</vt:lpstr>
      <vt:lpstr>1_Droplet</vt:lpstr>
      <vt:lpstr>Multiple Regression (including Polynomial Regression)   </vt:lpstr>
      <vt:lpstr>Agenda</vt:lpstr>
      <vt:lpstr>Motivation</vt:lpstr>
      <vt:lpstr>Introduction </vt:lpstr>
      <vt:lpstr>History</vt:lpstr>
      <vt:lpstr>Math Behind Polynomial Regression</vt:lpstr>
      <vt:lpstr>Why do we need Polynomial Regression?</vt:lpstr>
      <vt:lpstr>Implementing Polynomial regression with python</vt:lpstr>
      <vt:lpstr>Generating some Random data</vt:lpstr>
      <vt:lpstr>Applying Linear Regression to this Model</vt:lpstr>
      <vt:lpstr>Using PolynomialFeatures Class by scikit-learn(quadratic)</vt:lpstr>
      <vt:lpstr>Plot of cubic equation using Polynomial-Features (degree=3)</vt:lpstr>
      <vt:lpstr>Comparison of linear, quadratic and cubic curves</vt:lpstr>
      <vt:lpstr>By increasing the degree to 20 </vt:lpstr>
      <vt:lpstr>Bias vs Variance Trade-OFF</vt:lpstr>
      <vt:lpstr>What is Bias?</vt:lpstr>
      <vt:lpstr>What is Variance?</vt:lpstr>
      <vt:lpstr>How to counter Bias and Variance?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CPS and Fog Computing</dc:title>
  <dc:creator>Muhammad Moaz Amin</dc:creator>
  <cp:lastModifiedBy>Muhammad Moaz Amin</cp:lastModifiedBy>
  <cp:revision>30</cp:revision>
  <dcterms:created xsi:type="dcterms:W3CDTF">2021-07-11T19:34:00Z</dcterms:created>
  <dcterms:modified xsi:type="dcterms:W3CDTF">2021-07-12T09:46:00Z</dcterms:modified>
</cp:coreProperties>
</file>